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8" r:id="rId8"/>
    <p:sldId id="592" r:id="rId9"/>
    <p:sldId id="663" r:id="rId10"/>
    <p:sldId id="643" r:id="rId11"/>
    <p:sldId id="650" r:id="rId12"/>
    <p:sldId id="675" r:id="rId13"/>
    <p:sldId id="681" r:id="rId14"/>
    <p:sldId id="687" r:id="rId15"/>
    <p:sldId id="688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94" r:id="rId41"/>
    <p:sldId id="609" r:id="rId42"/>
    <p:sldId id="658" r:id="rId43"/>
    <p:sldId id="689" r:id="rId44"/>
    <p:sldId id="690" r:id="rId45"/>
    <p:sldId id="691" r:id="rId46"/>
    <p:sldId id="693" r:id="rId47"/>
    <p:sldId id="692" r:id="rId48"/>
    <p:sldId id="686" r:id="rId49"/>
    <p:sldId id="652" r:id="rId50"/>
    <p:sldId id="639" r:id="rId51"/>
    <p:sldId id="640" r:id="rId52"/>
    <p:sldId id="644" r:id="rId53"/>
    <p:sldId id="670" r:id="rId54"/>
    <p:sldId id="683" r:id="rId55"/>
    <p:sldId id="685" r:id="rId5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8"/>
            <p14:sldId id="592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1"/>
            <p14:sldId id="687"/>
            <p14:sldId id="688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94"/>
            <p14:sldId id="609"/>
            <p14:sldId id="658"/>
            <p14:sldId id="689"/>
            <p14:sldId id="690"/>
            <p14:sldId id="691"/>
            <p14:sldId id="693"/>
            <p14:sldId id="692"/>
          </p14:sldIdLst>
        </p14:section>
        <p14:section name="error" id="{5A64746A-72BA-6A49-B8EE-1D054B396ED4}">
          <p14:sldIdLst>
            <p14:sldId id="686"/>
            <p14:sldId id="652"/>
            <p14:sldId id="639"/>
            <p14:sldId id="640"/>
            <p14:sldId id="644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8" autoAdjust="0"/>
    <p:restoredTop sz="78509" autoAdjust="0"/>
  </p:normalViewPr>
  <p:slideViewPr>
    <p:cSldViewPr>
      <p:cViewPr varScale="1">
        <p:scale>
          <a:sx n="92" d="100"/>
          <a:sy n="92" d="100"/>
        </p:scale>
        <p:origin x="19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-344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2019/6/27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2019/6/27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透過重新排序與近似最鄰近搜尋以改進基於殘差網路之人臉特徵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器</a:t>
            </a:r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</a:t>
            </a:r>
            <a:r>
              <a:rPr lang="en-US" altLang="zh-CN" dirty="0"/>
              <a:t>, </a:t>
            </a: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這邊的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是指我這個</a:t>
            </a:r>
            <a:r>
              <a:rPr kumimoji="1" lang="en-US" altLang="zh-CN" dirty="0"/>
              <a:t>probe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都要比較過每張圖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Local query expansion </a:t>
            </a:r>
            <a:r>
              <a:rPr kumimoji="1" lang="zh-CN" altLang="en-US" dirty="0"/>
              <a:t>的一種</a:t>
            </a:r>
            <a:endParaRPr kumimoji="1" lang="en-US" altLang="zh-CN" dirty="0"/>
          </a:p>
          <a:p>
            <a:r>
              <a:rPr kumimoji="1" lang="zh-CN" altLang="en-US" dirty="0"/>
              <a:t>同一個人會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類似的</a:t>
            </a:r>
            <a:r>
              <a:rPr kumimoji="1" lang="en-US" altLang="zh-CN" dirty="0"/>
              <a:t>feature</a:t>
            </a:r>
          </a:p>
          <a:p>
            <a:r>
              <a:rPr kumimoji="1" lang="zh-CN" altLang="en-US" dirty="0"/>
              <a:t>提供更多資訊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3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96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每張照片只有一個人臉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所以不會出現一張照片要偵測多個人臉的情況</a:t>
            </a:r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9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accept</a:t>
            </a:r>
            <a:r>
              <a:rPr kumimoji="1" lang="zh-CN" altLang="en-US" dirty="0"/>
              <a:t>的懲罰值來選</a:t>
            </a:r>
            <a:r>
              <a:rPr kumimoji="1" lang="en-US" altLang="zh-CN" dirty="0"/>
              <a:t>threshold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先講橫坐標縱座標</a:t>
            </a:r>
            <a:endParaRPr kumimoji="1" lang="en-US" altLang="zh-CN" dirty="0"/>
          </a:p>
          <a:p>
            <a:r>
              <a:rPr kumimoji="1" lang="zh-CN" altLang="en-US" dirty="0"/>
              <a:t>隨著</a:t>
            </a:r>
            <a:r>
              <a:rPr kumimoji="1" lang="en-US" altLang="zh-CN" dirty="0"/>
              <a:t>FA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變大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會隨之上升</a:t>
            </a:r>
            <a:endParaRPr kumimoji="1" lang="en-US" altLang="zh-CN" dirty="0"/>
          </a:p>
          <a:p>
            <a:r>
              <a:rPr kumimoji="1" lang="zh-CN" altLang="en-US" dirty="0"/>
              <a:t>但是ＦＡ會降到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，所有的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都是因為</a:t>
            </a:r>
            <a:r>
              <a:rPr kumimoji="1" lang="en-US" altLang="zh-CN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reject</a:t>
            </a:r>
            <a:r>
              <a:rPr kumimoji="1" lang="zh-CN" altLang="en-US" dirty="0"/>
              <a:t>到</a:t>
            </a:r>
            <a:endParaRPr kumimoji="1" lang="en-US" altLang="zh-CN" dirty="0"/>
          </a:p>
          <a:p>
            <a:r>
              <a:rPr kumimoji="1" lang="zh-TW" altLang="en-US" dirty="0"/>
              <a:t>另外在同樣的</a:t>
            </a:r>
            <a:r>
              <a:rPr kumimoji="1" lang="en-US" altLang="zh-TW" dirty="0"/>
              <a:t>penalty</a:t>
            </a:r>
            <a:r>
              <a:rPr kumimoji="1" lang="zh-CN" altLang="en-US" dirty="0"/>
              <a:t>下用</a:t>
            </a:r>
            <a:r>
              <a:rPr kumimoji="1" lang="en-US" altLang="zh-CN" dirty="0"/>
              <a:t>cosine similarity </a:t>
            </a:r>
            <a:r>
              <a:rPr kumimoji="1" lang="zh-CN" altLang="en-US" dirty="0"/>
              <a:t>的表現比</a:t>
            </a:r>
            <a:r>
              <a:rPr kumimoji="1" lang="en-US" altLang="zh-CN" dirty="0"/>
              <a:t>Euclidean</a:t>
            </a:r>
            <a:r>
              <a:rPr kumimoji="1" lang="zh-CN" altLang="en-US" dirty="0"/>
              <a:t>來得好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的情況下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可以有</a:t>
            </a:r>
            <a:r>
              <a:rPr kumimoji="1" lang="en-US" altLang="zh-CN" dirty="0"/>
              <a:t>1%</a:t>
            </a:r>
            <a:r>
              <a:rPr kumimoji="1" lang="zh-CN" altLang="en-US" dirty="0"/>
              <a:t>以上的進步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dataset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在這個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反而跟前一個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反而降低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會讓這個人的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偏向中間年齡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的效果最好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另外我們也有與一些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這些都是專門為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cross-age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所做的方法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代表我們的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reranking method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可以得到一個很接近的結果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左圖很明顯的每個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都逐年上升</a:t>
            </a:r>
            <a:endParaRPr kumimoji="1" lang="en-US" altLang="zh-CN" dirty="0"/>
          </a:p>
          <a:p>
            <a:r>
              <a:rPr kumimoji="1" lang="zh-CN" altLang="en-US" dirty="0"/>
              <a:t>蠻合理的因為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2013</a:t>
            </a:r>
            <a:r>
              <a:rPr kumimoji="1" lang="zh-TW" altLang="en-US" dirty="0"/>
              <a:t>年的照片越接近的年份表現越好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Baseline</a:t>
            </a:r>
            <a:r>
              <a:rPr kumimoji="1" lang="zh-CN" altLang="en-US" dirty="0"/>
              <a:t>是完全不做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，都有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％的進步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</a:t>
            </a:r>
            <a:r>
              <a:rPr kumimoji="1" lang="en-US" altLang="zh-TW" dirty="0"/>
              <a:t>rank-1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accuracy</a:t>
            </a:r>
            <a:r>
              <a:rPr kumimoji="1" lang="zh-CN" altLang="en-US" dirty="0"/>
              <a:t>上我們的方法也有</a:t>
            </a:r>
            <a:r>
              <a:rPr kumimoji="1" lang="en-US" altLang="zh-CN" dirty="0"/>
              <a:t>comparable 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</a:t>
                </a:r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98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="0" dirty="0"/>
          </a:p>
          <a:p>
            <a:r>
              <a:rPr kumimoji="1" lang="en-US" altLang="zh-TW" b="0" dirty="0"/>
              <a:t>Triplet-loss</a:t>
            </a:r>
            <a:r>
              <a:rPr kumimoji="1" lang="zh-CN" altLang="en-US" b="0" dirty="0"/>
              <a:t>會很難收斂</a:t>
            </a:r>
            <a:endParaRPr kumimoji="1" lang="en-US" altLang="zh-TW" b="0" dirty="0"/>
          </a:p>
          <a:p>
            <a:endParaRPr kumimoji="1" lang="en-US" altLang="zh-TW" b="0" dirty="0"/>
          </a:p>
          <a:p>
            <a:r>
              <a:rPr kumimoji="1" lang="en-US" altLang="zh-TW" b="0" dirty="0"/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0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种不同尺寸的卷积和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个最大池化，增加了网络对不同尺度的适应性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1x1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用意是降低深度類似</a:t>
            </a:r>
            <a:r>
              <a:rPr kumimoji="1" lang="en-US" altLang="zh-CN" dirty="0"/>
              <a:t>bottleneck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71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0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59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7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5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再要做</a:t>
            </a:r>
            <a:r>
              <a:rPr kumimoji="1" lang="en-US" altLang="zh-TW" dirty="0"/>
              <a:t>identification </a:t>
            </a:r>
            <a:r>
              <a:rPr kumimoji="1" lang="zh-CN" altLang="en-US" dirty="0"/>
              <a:t>前</a:t>
            </a:r>
            <a:r>
              <a:rPr kumimoji="1" lang="en-US" altLang="zh-CN" dirty="0"/>
              <a:t> </a:t>
            </a:r>
            <a:r>
              <a:rPr kumimoji="1" lang="zh-CN" altLang="en-US" dirty="0"/>
              <a:t>這邊先定義兩個詞</a:t>
            </a:r>
            <a:endParaRPr kumimoji="1" lang="en-US" altLang="zh-CN" dirty="0"/>
          </a:p>
          <a:p>
            <a:r>
              <a:rPr kumimoji="1" lang="en-US" altLang="zh-TW" dirty="0"/>
              <a:t>With average 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，減少卷積核數量可以保證輸出維度不變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可以提供更多視野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，在不同的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進行檢測，可以找到不同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旋轉過後會讓眼睛變在同儀條水平</a:t>
            </a:r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04/cos598B/bib/IndykM-curs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5" Type="http://schemas.openxmlformats.org/officeDocument/2006/relationships/image" Target="../media/image32.png"/><Relationship Id="rId10" Type="http://schemas.openxmlformats.org/officeDocument/2006/relationships/image" Target="../media/image35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7.tiff"/><Relationship Id="rId5" Type="http://schemas.openxmlformats.org/officeDocument/2006/relationships/image" Target="../media/image32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5.tiff"/><Relationship Id="rId19" Type="http://schemas.openxmlformats.org/officeDocument/2006/relationships/image" Target="../media/image42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iff"/><Relationship Id="rId13" Type="http://schemas.openxmlformats.org/officeDocument/2006/relationships/image" Target="../media/image145.tiff"/><Relationship Id="rId18" Type="http://schemas.openxmlformats.org/officeDocument/2006/relationships/image" Target="../media/image150.tiff"/><Relationship Id="rId3" Type="http://schemas.openxmlformats.org/officeDocument/2006/relationships/image" Target="../media/image135.tiff"/><Relationship Id="rId21" Type="http://schemas.openxmlformats.org/officeDocument/2006/relationships/image" Target="../media/image153.tiff"/><Relationship Id="rId7" Type="http://schemas.openxmlformats.org/officeDocument/2006/relationships/image" Target="../media/image139.tiff"/><Relationship Id="rId12" Type="http://schemas.openxmlformats.org/officeDocument/2006/relationships/image" Target="../media/image144.tiff"/><Relationship Id="rId17" Type="http://schemas.openxmlformats.org/officeDocument/2006/relationships/image" Target="../media/image149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tiff"/><Relationship Id="rId20" Type="http://schemas.openxmlformats.org/officeDocument/2006/relationships/image" Target="../media/image1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tiff"/><Relationship Id="rId11" Type="http://schemas.openxmlformats.org/officeDocument/2006/relationships/image" Target="../media/image143.tiff"/><Relationship Id="rId5" Type="http://schemas.openxmlformats.org/officeDocument/2006/relationships/image" Target="../media/image137.tiff"/><Relationship Id="rId15" Type="http://schemas.openxmlformats.org/officeDocument/2006/relationships/image" Target="../media/image147.tiff"/><Relationship Id="rId23" Type="http://schemas.openxmlformats.org/officeDocument/2006/relationships/image" Target="../media/image155.tiff"/><Relationship Id="rId10" Type="http://schemas.openxmlformats.org/officeDocument/2006/relationships/image" Target="../media/image142.tiff"/><Relationship Id="rId19" Type="http://schemas.openxmlformats.org/officeDocument/2006/relationships/image" Target="../media/image151.tiff"/><Relationship Id="rId4" Type="http://schemas.openxmlformats.org/officeDocument/2006/relationships/image" Target="../media/image136.tiff"/><Relationship Id="rId9" Type="http://schemas.openxmlformats.org/officeDocument/2006/relationships/image" Target="../media/image141.tiff"/><Relationship Id="rId14" Type="http://schemas.openxmlformats.org/officeDocument/2006/relationships/image" Target="../media/image146.tiff"/><Relationship Id="rId22" Type="http://schemas.openxmlformats.org/officeDocument/2006/relationships/image" Target="../media/image1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tiff"/><Relationship Id="rId13" Type="http://schemas.openxmlformats.org/officeDocument/2006/relationships/image" Target="../media/image166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0.tiff"/><Relationship Id="rId12" Type="http://schemas.openxmlformats.org/officeDocument/2006/relationships/image" Target="../media/image165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9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tiff"/><Relationship Id="rId11" Type="http://schemas.openxmlformats.org/officeDocument/2006/relationships/image" Target="../media/image164.tiff"/><Relationship Id="rId5" Type="http://schemas.openxmlformats.org/officeDocument/2006/relationships/image" Target="../media/image158.tiff"/><Relationship Id="rId15" Type="http://schemas.openxmlformats.org/officeDocument/2006/relationships/image" Target="../media/image168.tiff"/><Relationship Id="rId10" Type="http://schemas.openxmlformats.org/officeDocument/2006/relationships/image" Target="../media/image163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2.tiff"/><Relationship Id="rId14" Type="http://schemas.openxmlformats.org/officeDocument/2006/relationships/image" Target="../media/image167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tiff"/><Relationship Id="rId13" Type="http://schemas.openxmlformats.org/officeDocument/2006/relationships/image" Target="../media/image180.tiff"/><Relationship Id="rId18" Type="http://schemas.openxmlformats.org/officeDocument/2006/relationships/image" Target="../media/image185.tiff"/><Relationship Id="rId3" Type="http://schemas.openxmlformats.org/officeDocument/2006/relationships/image" Target="../media/image156.tiff"/><Relationship Id="rId7" Type="http://schemas.openxmlformats.org/officeDocument/2006/relationships/image" Target="../media/image176.tiff"/><Relationship Id="rId12" Type="http://schemas.openxmlformats.org/officeDocument/2006/relationships/image" Target="../media/image20.tiff"/><Relationship Id="rId17" Type="http://schemas.openxmlformats.org/officeDocument/2006/relationships/image" Target="../media/image184.tif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83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tiff"/><Relationship Id="rId11" Type="http://schemas.openxmlformats.org/officeDocument/2006/relationships/image" Target="../media/image179.tiff"/><Relationship Id="rId5" Type="http://schemas.openxmlformats.org/officeDocument/2006/relationships/image" Target="../media/image175.tiff"/><Relationship Id="rId15" Type="http://schemas.openxmlformats.org/officeDocument/2006/relationships/image" Target="../media/image182.tiff"/><Relationship Id="rId10" Type="http://schemas.openxmlformats.org/officeDocument/2006/relationships/image" Target="../media/image178.tiff"/><Relationship Id="rId19" Type="http://schemas.openxmlformats.org/officeDocument/2006/relationships/image" Target="../media/image186.tiff"/><Relationship Id="rId4" Type="http://schemas.openxmlformats.org/officeDocument/2006/relationships/image" Target="../media/image174.tiff"/><Relationship Id="rId9" Type="http://schemas.openxmlformats.org/officeDocument/2006/relationships/image" Target="../media/image19.tiff"/><Relationship Id="rId14" Type="http://schemas.openxmlformats.org/officeDocument/2006/relationships/image" Target="../media/image18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13" Type="http://schemas.openxmlformats.org/officeDocument/2006/relationships/image" Target="../media/image184.tiff"/><Relationship Id="rId18" Type="http://schemas.openxmlformats.org/officeDocument/2006/relationships/image" Target="../media/image190.tiff"/><Relationship Id="rId3" Type="http://schemas.openxmlformats.org/officeDocument/2006/relationships/image" Target="../media/image19.tiff"/><Relationship Id="rId7" Type="http://schemas.openxmlformats.org/officeDocument/2006/relationships/image" Target="../media/image181.tiff"/><Relationship Id="rId12" Type="http://schemas.openxmlformats.org/officeDocument/2006/relationships/image" Target="../media/image188.tiff"/><Relationship Id="rId17" Type="http://schemas.openxmlformats.org/officeDocument/2006/relationships/image" Target="../media/image189.tif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6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tiff"/><Relationship Id="rId11" Type="http://schemas.openxmlformats.org/officeDocument/2006/relationships/image" Target="../media/image187.tiff"/><Relationship Id="rId5" Type="http://schemas.openxmlformats.org/officeDocument/2006/relationships/image" Target="../media/image20.tiff"/><Relationship Id="rId15" Type="http://schemas.openxmlformats.org/officeDocument/2006/relationships/image" Target="../media/image185.tiff"/><Relationship Id="rId10" Type="http://schemas.openxmlformats.org/officeDocument/2006/relationships/image" Target="../media/image21.tiff"/><Relationship Id="rId19" Type="http://schemas.openxmlformats.org/officeDocument/2006/relationships/image" Target="../media/image191.tiff"/><Relationship Id="rId4" Type="http://schemas.openxmlformats.org/officeDocument/2006/relationships/image" Target="../media/image178.tiff"/><Relationship Id="rId9" Type="http://schemas.openxmlformats.org/officeDocument/2006/relationships/image" Target="../media/image183.tiff"/><Relationship Id="rId14" Type="http://schemas.openxmlformats.org/officeDocument/2006/relationships/image" Target="../media/image179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>
                <a:hlinkClick r:id="rId3"/>
              </a:rPr>
              <a:t>1998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6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341717" y="2024340"/>
            <a:ext cx="158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</a:t>
            </a:r>
            <a:r>
              <a:rPr lang="en-US" altLang="zh-TW" cap="none"/>
              <a:t>Identification (1/3) </a:t>
            </a:r>
            <a:endParaRPr lang="en-US" altLang="zh-TW" cap="none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CASIA-WebFace</a:t>
                </a:r>
              </a:p>
              <a:p>
                <a:pPr lvl="1"/>
                <a:r>
                  <a:rPr kumimoji="1" lang="en-US" altLang="zh-TW" dirty="0"/>
                  <a:t>5-fold </a:t>
                </a:r>
                <a:r>
                  <a:rPr lang="en-US" altLang="zh-TW" dirty="0"/>
                  <a:t>strategy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r="-153" b="-58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(1/3)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43654"/>
              </p:ext>
            </p:extLst>
          </p:nvPr>
        </p:nvGraphicFramePr>
        <p:xfrm>
          <a:off x="459716" y="27809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F80A87-4508-2049-9E5C-F2D0D654EFE5}"/>
              </a:ext>
            </a:extLst>
          </p:cNvPr>
          <p:cNvSpPr txBox="1"/>
          <p:nvPr/>
        </p:nvSpPr>
        <p:spPr>
          <a:xfrm>
            <a:off x="86634" y="432825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Image count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BA69-4B2F-C34E-B9D4-2034B7ACA4F6}"/>
              </a:ext>
            </a:extLst>
          </p:cNvPr>
          <p:cNvSpPr txBox="1"/>
          <p:nvPr/>
        </p:nvSpPr>
        <p:spPr>
          <a:xfrm>
            <a:off x="7817877" y="64651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ID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FG-NET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22448"/>
              </p:ext>
            </p:extLst>
          </p:nvPr>
        </p:nvGraphicFramePr>
        <p:xfrm>
          <a:off x="468313" y="4437112"/>
          <a:ext cx="4393592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2451242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92314"/>
              </p:ext>
            </p:extLst>
          </p:nvPr>
        </p:nvGraphicFramePr>
        <p:xfrm>
          <a:off x="485178" y="2132856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9830"/>
              </p:ext>
            </p:extLst>
          </p:nvPr>
        </p:nvGraphicFramePr>
        <p:xfrm>
          <a:off x="4355978" y="2217239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  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81.5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84.1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85.4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7984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+ 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" y="1749017"/>
            <a:ext cx="4041287" cy="508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CACD</a:t>
                </a:r>
                <a:endParaRPr lang="en-US" altLang="zh-TW" dirty="0"/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4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TW" altLang="en-US" dirty="0"/>
                  <a:t> </a:t>
                </a:r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average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517D3-3ABA-1A40-8493-B281D5D5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19" y="2649774"/>
            <a:ext cx="4039200" cy="403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59B822-1FDE-CE42-836D-345160A1F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" y="2649774"/>
            <a:ext cx="40392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kumimoji="1" lang="en-US" altLang="zh-TW" dirty="0"/>
              <a:t>Conclusions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Our proposed re-ranking method is beneficial for enhancing the performance of face identification.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pPr>
              <a:lnSpc>
                <a:spcPct val="114000"/>
              </a:lnSpc>
            </a:pPr>
            <a:r>
              <a:rPr kumimoji="1" lang="en-US" altLang="zh-TW" dirty="0"/>
              <a:t>Future Work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Focus on improving the policy of re-ranking.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Develop more efficient models on edge devices.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84141E1-C7C4-0B40-A0B6-671DEC77EA4F}"/>
              </a:ext>
            </a:extLst>
          </p:cNvPr>
          <p:cNvSpPr txBox="1">
            <a:spLocks/>
          </p:cNvSpPr>
          <p:nvPr/>
        </p:nvSpPr>
        <p:spPr bwMode="auto">
          <a:xfrm>
            <a:off x="620713" y="11334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TW" dirty="0"/>
              <a:t>Backup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66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5125A-AB22-904C-818B-F104971E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65" y="2348880"/>
            <a:ext cx="8622070" cy="25542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75634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3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9EBFB-6484-6644-A98D-7AC3F74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981073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2FBD9F-D5D5-CC40-A07A-5DB5BDFD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974897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7438436-05EC-4F4E-B3FF-2E275D1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Error images (with average)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E1FB26-0EFB-DB4C-B12C-61B1F316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36720"/>
            <a:ext cx="1296144" cy="1296144"/>
          </a:xfr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DCBD73-5C77-0345-A5A7-676875C063A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3072867"/>
            <a:ext cx="3456384" cy="1152128"/>
            <a:chOff x="2190750" y="2622509"/>
            <a:chExt cx="4762500" cy="15875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A62FEB-A8DE-1A43-AC49-DB32B6D7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5792464-F51A-BD4A-BC5F-F202888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4392CD-ABA2-204F-BC7F-13441E9D1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7E75023-E2C2-A240-86CE-C5E9ED5A7703}"/>
              </a:ext>
            </a:extLst>
          </p:cNvPr>
          <p:cNvGrpSpPr>
            <a:grpSpLocks noChangeAspect="1"/>
          </p:cNvGrpSpPr>
          <p:nvPr/>
        </p:nvGrpSpPr>
        <p:grpSpPr>
          <a:xfrm>
            <a:off x="301021" y="4920827"/>
            <a:ext cx="3478891" cy="1159630"/>
            <a:chOff x="-131027" y="4365104"/>
            <a:chExt cx="4762500" cy="15875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DDD29B3-A9D9-D441-8EF6-DAE85B5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027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254F6-7CFB-5546-87F1-859BA835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11F24D-3D31-FB4A-AE0E-87CBEC7F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F5B82AA-0AC8-E341-B31D-C10A0F02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7" y="1286461"/>
            <a:ext cx="1296144" cy="129614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DDF76C0-16CD-ED4A-B1B2-FFC5ECEEBD4D}"/>
              </a:ext>
            </a:extLst>
          </p:cNvPr>
          <p:cNvGrpSpPr>
            <a:grpSpLocks noChangeAspect="1"/>
          </p:cNvGrpSpPr>
          <p:nvPr/>
        </p:nvGrpSpPr>
        <p:grpSpPr>
          <a:xfrm>
            <a:off x="4733546" y="3090014"/>
            <a:ext cx="3456384" cy="1134981"/>
            <a:chOff x="3778250" y="2635250"/>
            <a:chExt cx="4834452" cy="158750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BC47ED7-78B4-E149-8803-C8C6910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D4B7C26-CC39-4948-BF67-F1FA86DD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02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EED5486-4986-3349-BB92-0D3EE468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063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4D1BD95-5A27-4F47-90CA-0E14197A44B2}"/>
              </a:ext>
            </a:extLst>
          </p:cNvPr>
          <p:cNvSpPr txBox="1"/>
          <p:nvPr/>
        </p:nvSpPr>
        <p:spPr>
          <a:xfrm>
            <a:off x="7388327" y="1768488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#0289200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6FD65E-6E29-5741-9F4E-43BE05303D60}"/>
              </a:ext>
            </a:extLst>
          </p:cNvPr>
          <p:cNvSpPr txBox="1"/>
          <p:nvPr/>
        </p:nvSpPr>
        <p:spPr>
          <a:xfrm>
            <a:off x="5969013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#3094377</a:t>
            </a:r>
          </a:p>
          <a:p>
            <a:pPr algn="ctr"/>
            <a:r>
              <a:rPr lang="en-US" altLang="zh-TW" dirty="0"/>
              <a:t>0.334627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8ACEB2-9A76-A14B-A498-699A52B3241E}"/>
              </a:ext>
            </a:extLst>
          </p:cNvPr>
          <p:cNvSpPr txBox="1"/>
          <p:nvPr/>
        </p:nvSpPr>
        <p:spPr>
          <a:xfrm>
            <a:off x="5969013" y="608045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#0289200</a:t>
            </a:r>
          </a:p>
          <a:p>
            <a:pPr algn="ctr"/>
            <a:r>
              <a:rPr lang="en-US" altLang="zh-TW" dirty="0"/>
              <a:t>0.338473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67E739B-8AC0-BE40-9180-CD17D8C43723}"/>
              </a:ext>
            </a:extLst>
          </p:cNvPr>
          <p:cNvSpPr txBox="1"/>
          <p:nvPr/>
        </p:nvSpPr>
        <p:spPr>
          <a:xfrm>
            <a:off x="236468" y="1815515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#1347153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11F769-EFEF-6A4A-A718-AB94E17D91A6}"/>
              </a:ext>
            </a:extLst>
          </p:cNvPr>
          <p:cNvSpPr txBox="1"/>
          <p:nvPr/>
        </p:nvSpPr>
        <p:spPr>
          <a:xfrm>
            <a:off x="1432126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0.239156</a:t>
            </a:r>
            <a:endParaRPr kumimoji="1"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C2CAEA9-2E34-A741-987E-FDF56E2E4750}"/>
              </a:ext>
            </a:extLst>
          </p:cNvPr>
          <p:cNvGrpSpPr>
            <a:grpSpLocks noChangeAspect="1"/>
          </p:cNvGrpSpPr>
          <p:nvPr/>
        </p:nvGrpSpPr>
        <p:grpSpPr>
          <a:xfrm>
            <a:off x="4741000" y="4920827"/>
            <a:ext cx="3348247" cy="1116472"/>
            <a:chOff x="3778250" y="2635250"/>
            <a:chExt cx="4760838" cy="15875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894158B-E266-4543-817A-9DC84E5CA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74FDD0D-116E-A746-97DE-E01B3577C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588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541D6C0-8777-2845-91E5-3D526B3D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81D5B78-34FD-1346-B394-5E0B8786EBB3}"/>
              </a:ext>
            </a:extLst>
          </p:cNvPr>
          <p:cNvSpPr txBox="1"/>
          <p:nvPr/>
        </p:nvSpPr>
        <p:spPr>
          <a:xfrm>
            <a:off x="1492880" y="614198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0.327346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48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(2016)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/>
              <a:t>Faceboxes: A CPU real-time face detector with high accuracy (2017)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FBB8DCFB-431A-FF40-B6FD-A790E488BAC9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r>
              <a:rPr kumimoji="1" lang="en-US" altLang="zh-TW" dirty="0"/>
              <a:t> (2014)</a:t>
            </a:r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118040</TotalTime>
  <Words>3629</Words>
  <Application>Microsoft Macintosh PowerPoint</Application>
  <PresentationFormat>如螢幕大小 (4:3)</PresentationFormat>
  <Paragraphs>885</Paragraphs>
  <Slides>55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(1/3) </vt:lpstr>
      <vt:lpstr>Experiments of Face Identification (1/3)  </vt:lpstr>
      <vt:lpstr>Experiments of Face Identification (2/3)  </vt:lpstr>
      <vt:lpstr>Experiments of Face Identification (2/3)  </vt:lpstr>
      <vt:lpstr>Experiments of Face Identification (3/3)  </vt:lpstr>
      <vt:lpstr>Experiments of Face Identification (3/3)  </vt:lpstr>
      <vt:lpstr>Parameter Analysis</vt:lpstr>
      <vt:lpstr>Conclusions and discussions</vt:lpstr>
      <vt:lpstr>PowerPoint 簡報</vt:lpstr>
      <vt:lpstr>PowerPoint 簡報</vt:lpstr>
      <vt:lpstr>Experiments of face verification (cont.)</vt:lpstr>
      <vt:lpstr>Experiments of Face Identification  </vt:lpstr>
      <vt:lpstr>Inception Module</vt:lpstr>
      <vt:lpstr>NMS (Non-maximum suppression)</vt:lpstr>
      <vt:lpstr>NMS (Non-maximum suppression)</vt:lpstr>
      <vt:lpstr>NMS (Non-maximum suppression)</vt:lpstr>
      <vt:lpstr>NMS (Non-maximum suppression)</vt:lpstr>
      <vt:lpstr>Error images (with average)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5141</cp:revision>
  <dcterms:created xsi:type="dcterms:W3CDTF">2008-11-09T17:03:56Z</dcterms:created>
  <dcterms:modified xsi:type="dcterms:W3CDTF">2019-06-27T03:34:49Z</dcterms:modified>
</cp:coreProperties>
</file>